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9"/>
  </p:notesMasterIdLst>
  <p:handoutMasterIdLst>
    <p:handoutMasterId r:id="rId20"/>
  </p:handoutMasterIdLst>
  <p:sldIdLst>
    <p:sldId id="361" r:id="rId2"/>
    <p:sldId id="362" r:id="rId3"/>
    <p:sldId id="267" r:id="rId4"/>
    <p:sldId id="330" r:id="rId5"/>
    <p:sldId id="365" r:id="rId6"/>
    <p:sldId id="323" r:id="rId7"/>
    <p:sldId id="364" r:id="rId8"/>
    <p:sldId id="352" r:id="rId9"/>
    <p:sldId id="356" r:id="rId10"/>
    <p:sldId id="359" r:id="rId11"/>
    <p:sldId id="363" r:id="rId12"/>
    <p:sldId id="358" r:id="rId13"/>
    <p:sldId id="360" r:id="rId14"/>
    <p:sldId id="355" r:id="rId15"/>
    <p:sldId id="353" r:id="rId16"/>
    <p:sldId id="351" r:id="rId17"/>
    <p:sldId id="333" r:id="rId18"/>
  </p:sldIdLst>
  <p:sldSz cx="12192000" cy="6858000"/>
  <p:notesSz cx="6858000" cy="9144000"/>
  <p:embeddedFontLst>
    <p:embeddedFont>
      <p:font typeface="나눔스퀘어라운드 Regular" panose="020B0600000101010101" charset="-127"/>
      <p:regular r:id="rId21"/>
    </p:embeddedFont>
    <p:embeddedFont>
      <p:font typeface="배달의민족 도현" panose="020B0600000101010101" pitchFamily="50" charset="-127"/>
      <p:regular r:id="rId22"/>
    </p:embeddedFont>
    <p:embeddedFont>
      <p:font typeface="-윤고딕330" panose="020B0600000101010101" charset="-127"/>
      <p:regular r:id="rId23"/>
    </p:embeddedFont>
    <p:embeddedFont>
      <p:font typeface="HY헤드라인M" panose="02030600000101010101" pitchFamily="18" charset="-127"/>
      <p:regular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  <p:embeddedFont>
      <p:font typeface="함초롬돋움" panose="020B0604000101010101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주연" initials="김주" lastIdx="1" clrIdx="0">
    <p:extLst>
      <p:ext uri="{19B8F6BF-5375-455C-9EA6-DF929625EA0E}">
        <p15:presenceInfo xmlns:p15="http://schemas.microsoft.com/office/powerpoint/2012/main" userId="02fedf9a33ec3a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10D"/>
    <a:srgbClr val="7F7F7F"/>
    <a:srgbClr val="0062AC"/>
    <a:srgbClr val="004274"/>
    <a:srgbClr val="95DAF7"/>
    <a:srgbClr val="0288BE"/>
    <a:srgbClr val="00B0F0"/>
    <a:srgbClr val="0083E6"/>
    <a:srgbClr val="015071"/>
    <a:srgbClr val="005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88962" autoAdjust="0"/>
  </p:normalViewPr>
  <p:slideViewPr>
    <p:cSldViewPr snapToGrid="0" showGuides="1">
      <p:cViewPr varScale="1">
        <p:scale>
          <a:sx n="72" d="100"/>
          <a:sy n="72" d="100"/>
        </p:scale>
        <p:origin x="11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 프로그래밍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최종 발표자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정원희입니다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굿즈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공동구매 플랫폼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수정같이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시작하겠습니다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14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등록된 수요조사 글에 구매자는 댓글을 통해 상품 문의 및 구매의사를 표현합니다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89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수요조사를 통해 공동구매 진행 가능 여부를 파악한 총대는 상품 등록 페이지를 통해 상품을 등록합니다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총대가 등록한 상품 정보는 구매자가 상품 상세 보기를 통해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2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굳이 상품 등록 게시판에서 재차 상품을 등록하지 않아도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총대매기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게시판에서 수요조사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입력하고 바로 상품 등록이 가능할 수 있도록 자바 스크립트에서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confirm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사용하여 수요조사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상품 둘 다 바로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등록할건지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등록할건지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8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등록된 상품을 구매자가 구매하기 페이지를 통해 구매할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 선택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구매하기 버튼을 누르고 구매 정보를 입력하면 구매자의 구매 정보가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테이블에 등록되어 굳이 총대가 구매정보를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골치아프게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정리하지 않아도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2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총대가 여러 공동구매 페이지를 돌아다니며 가격 정보를 찾아다니는 수고를 덜기 위해 가격 비교 페이지를 추가했습니다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가격비교 페이지는 주요 공동구매 업체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품목별 평균값을 비교합니다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5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 정보는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beautihulsoup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모듈을 이용해 크롤링한 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평균값을 도출해 입력했습니다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3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데모 영상을 통해 함께 작동해보도록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수정같이입니다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수정이가 회원가입을 하고 있네요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이름 비밀번호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구매자인지 총대인지 라디오타입을 선택하고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로그인 된 수정이는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마이페이지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 정보를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총대매기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페이지에 들어가 수요조사 글을 올리네요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흰색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돕바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공동구매를 해볼까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작성한 뒤 업로드합니다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상품등록까지 바로 업로드 하고 있네요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작성한 수요조사 글을 수정해보겠습니다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수정이 됐죠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삭제도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이번엔 구매를 한 번 해볼까요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상품상세보기 들어가서 원하는 상품을 눌러서 구매 폼을 제출합니다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 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가격비교 게시판에 들어가서 가격 정보를 확인해봅니다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목적을 이뤘으니 로그아웃을 해봅니다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19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들어주셔서 진심으로 감사드립니다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수정이의 지갑을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열게하는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수정같이 모두 같이 사용하고 행복한 공동구매하세요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~!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1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목차입니다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수정같이에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간단히 말씀 드리고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구현 방법에 대해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데모 영상을 통해 작동 과정을 살펴보겠습니다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4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수정같이는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굿즈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공동구매 사이트입니다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에브리타임이라는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교내 커뮤니티로 이루어지던 공동구매를 더 편리하게 이용할 수 있도록 기획했는데요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에브리타임에는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공동구매 게시판이 따로 없기 때문에 현재 진행 중인 공동구매 제품을 한 번에 확인할 수 없다는 불편함이 있어 이를 개선하고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수요조사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 정보 정리 등 총대의 부담을 축소시키고자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52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기능은 회원가입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마이페이지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고객관리 기능</a:t>
            </a: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총대매기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구매하기에 사용되는 게시판 댓글 기능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공동구매 업체 가격 비교 기능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6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특징으로는 </a:t>
            </a: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수정같이는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수요조사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 등록 및 구매가 가능한 독자적인 플랫폼이고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공동구매 업체의 가격 정보를 제공해주며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상황을 고려해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페이지에 모바일 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추가 적용했다는 것이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8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구현 방법에 대해 말씀드리겠습니다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로그인 및 회원가입 기능입니다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구매자 또는 총대로 나뉘고 회원가입 후 로그인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4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기능은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테이블에서 받아온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User_id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User_pw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바탕으로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통해 구현했습니다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01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로그인 한 사용자는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총대매기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게시판을 통해 수요조사 글을 등록할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글을 작성하기 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되었는지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문을 사용하여 확인 과정을 거칩니다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글을 작성하면 자동적으로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post_id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씩 증가해 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작성일자는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타입을 이용해 현자 시간을 작성하고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 수정 및 삭제는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post_id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기준으로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쿼리를 이용해 구현했습니다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0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804DE6-95FE-4419-BADA-D56C8C3342EA}"/>
              </a:ext>
            </a:extLst>
          </p:cNvPr>
          <p:cNvSpPr txBox="1"/>
          <p:nvPr/>
        </p:nvSpPr>
        <p:spPr>
          <a:xfrm>
            <a:off x="3705223" y="2133315"/>
            <a:ext cx="727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총대님</a:t>
            </a:r>
            <a:r>
              <a:rPr lang="en-US" altLang="ko-KR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걱정 많으셨죠</a:t>
            </a:r>
            <a:r>
              <a:rPr lang="en-US" altLang="ko-KR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이젠 걱정 끝</a:t>
            </a:r>
            <a:r>
              <a:rPr lang="en-US" altLang="ko-KR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80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C0C26-80A6-4073-81DA-5E95959620C4}"/>
              </a:ext>
            </a:extLst>
          </p:cNvPr>
          <p:cNvSpPr txBox="1"/>
          <p:nvPr/>
        </p:nvSpPr>
        <p:spPr>
          <a:xfrm>
            <a:off x="3705223" y="3106624"/>
            <a:ext cx="5720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0577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</a:t>
            </a:r>
            <a:r>
              <a:rPr lang="ko-KR" altLang="en-US" sz="6600">
                <a:solidFill>
                  <a:schemeClr val="accent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C0B0A-28AE-4452-838B-F970F6B98763}"/>
              </a:ext>
            </a:extLst>
          </p:cNvPr>
          <p:cNvSpPr txBox="1"/>
          <p:nvPr/>
        </p:nvSpPr>
        <p:spPr>
          <a:xfrm>
            <a:off x="3839082" y="4115840"/>
            <a:ext cx="427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공구하세요</a:t>
            </a:r>
            <a:r>
              <a:rPr lang="en-US" altLang="ko-KR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80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14502-5E0B-4381-85C7-FC7ABE5B561C}"/>
              </a:ext>
            </a:extLst>
          </p:cNvPr>
          <p:cNvSpPr txBox="1"/>
          <p:nvPr/>
        </p:nvSpPr>
        <p:spPr>
          <a:xfrm>
            <a:off x="6700736" y="3572387"/>
            <a:ext cx="427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ACDBAC-4408-4B94-B212-92D61D064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06" y="2585608"/>
            <a:ext cx="701651" cy="701651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D2DE5EF-04F8-4DE0-A9FB-402461C68E3F}"/>
              </a:ext>
            </a:extLst>
          </p:cNvPr>
          <p:cNvSpPr/>
          <p:nvPr/>
        </p:nvSpPr>
        <p:spPr>
          <a:xfrm rot="16200000">
            <a:off x="7065831" y="1727189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CABD8814-FEB2-469C-9E37-5FE7032E69B1}"/>
              </a:ext>
            </a:extLst>
          </p:cNvPr>
          <p:cNvSpPr/>
          <p:nvPr/>
        </p:nvSpPr>
        <p:spPr>
          <a:xfrm rot="5400000">
            <a:off x="1089901" y="-1089901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86983C-A3E0-4F3E-92FC-5D9169DF6373}"/>
              </a:ext>
            </a:extLst>
          </p:cNvPr>
          <p:cNvSpPr/>
          <p:nvPr/>
        </p:nvSpPr>
        <p:spPr>
          <a:xfrm>
            <a:off x="121725" y="5517792"/>
            <a:ext cx="4383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577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데이터베이스프로그래밍 </a:t>
            </a:r>
            <a:r>
              <a:rPr lang="en-US" altLang="ko-KR" dirty="0">
                <a:solidFill>
                  <a:srgbClr val="00577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dirty="0">
                <a:solidFill>
                  <a:srgbClr val="00577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윤주혜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및 회원가입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정원희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UI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가격비교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황수민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및 댓글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53AD7-04D1-445B-8AB3-1DAAA8B865B7}"/>
              </a:ext>
            </a:extLst>
          </p:cNvPr>
          <p:cNvSpPr txBox="1"/>
          <p:nvPr/>
        </p:nvSpPr>
        <p:spPr>
          <a:xfrm>
            <a:off x="3981449" y="2656535"/>
            <a:ext cx="204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0150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b="1">
              <a:solidFill>
                <a:srgbClr val="01507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59A4F-0726-4F90-BC2E-616A6068C14C}"/>
              </a:ext>
            </a:extLst>
          </p:cNvPr>
          <p:cNvSpPr txBox="1"/>
          <p:nvPr/>
        </p:nvSpPr>
        <p:spPr>
          <a:xfrm>
            <a:off x="4657623" y="2652333"/>
            <a:ext cx="204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0150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b="1">
              <a:solidFill>
                <a:srgbClr val="01507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27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74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댓글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구매자의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상품 문의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및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 의사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표현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75" y="4759765"/>
            <a:ext cx="6315075" cy="1076325"/>
          </a:xfrm>
          <a:prstGeom prst="rect">
            <a:avLst/>
          </a:prstGeom>
          <a:ln>
            <a:solidFill>
              <a:srgbClr val="0062A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2" y="2426050"/>
            <a:ext cx="10559542" cy="9199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6922" y="4191000"/>
            <a:ext cx="233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&lt;COMMENT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81353" y="6140061"/>
            <a:ext cx="920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로그인 된 사용자에 한하여 </a:t>
            </a:r>
            <a:r>
              <a:rPr lang="en-US" altLang="ko-KR" b="1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b="1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b="1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총대매기</a:t>
            </a:r>
            <a:r>
              <a:rPr lang="ko-KR" altLang="en-US" b="1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/>
              <a:t>게시판에 댓글을 남겨 상품 문의 및 구매 의사 표현</a:t>
            </a:r>
          </a:p>
        </p:txBody>
      </p:sp>
    </p:spTree>
    <p:extLst>
      <p:ext uri="{BB962C8B-B14F-4D97-AF65-F5344CB8AC3E}">
        <p14:creationId xmlns:p14="http://schemas.microsoft.com/office/powerpoint/2010/main" val="355470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74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총대가 공구 진행을 위해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상품 등록</a:t>
            </a:r>
            <a:endParaRPr lang="ko-KR" altLang="en-US" sz="2400" dirty="0">
              <a:solidFill>
                <a:srgbClr val="C5110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28306" y="5943781"/>
            <a:ext cx="8345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총대가 상품을 </a:t>
            </a:r>
            <a:r>
              <a:rPr lang="ko-KR" altLang="en-US" sz="2000" dirty="0">
                <a:solidFill>
                  <a:srgbClr val="C00000"/>
                </a:solidFill>
              </a:rPr>
              <a:t>등록</a:t>
            </a:r>
            <a:r>
              <a:rPr lang="ko-KR" altLang="en-US" sz="2000" dirty="0"/>
              <a:t>하면 구매자는 </a:t>
            </a:r>
            <a:r>
              <a:rPr lang="ko-KR" altLang="en-US" sz="2000" dirty="0">
                <a:solidFill>
                  <a:srgbClr val="C00000"/>
                </a:solidFill>
              </a:rPr>
              <a:t>상품 상세 보기</a:t>
            </a:r>
            <a:r>
              <a:rPr lang="ko-KR" altLang="en-US" sz="2000" dirty="0"/>
              <a:t>를 통해</a:t>
            </a:r>
            <a:endParaRPr lang="en-US" altLang="ko-KR" sz="2000" dirty="0"/>
          </a:p>
          <a:p>
            <a:pPr algn="ctr"/>
            <a:r>
              <a:rPr lang="ko-KR" altLang="en-US" sz="2000" dirty="0"/>
              <a:t>상세 정보를 볼 수 있음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65" y="1822453"/>
            <a:ext cx="5796148" cy="16771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39" y="4525334"/>
            <a:ext cx="5872748" cy="1316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311" y="3220694"/>
            <a:ext cx="3669041" cy="13428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680" y="1822453"/>
            <a:ext cx="3947651" cy="561217"/>
          </a:xfrm>
          <a:prstGeom prst="rect">
            <a:avLst/>
          </a:prstGeom>
          <a:ln>
            <a:solidFill>
              <a:srgbClr val="0062AC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924463" y="1453121"/>
            <a:ext cx="245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&lt;GOODS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5792" y="2686646"/>
            <a:ext cx="5270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5110D"/>
                </a:solidFill>
              </a:rPr>
              <a:t>#1. </a:t>
            </a:r>
            <a:r>
              <a:rPr lang="ko-KR" altLang="en-US" dirty="0"/>
              <a:t>상품 등록 페이지 접근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C5110D"/>
                </a:solidFill>
              </a:rPr>
              <a:t>#2. </a:t>
            </a:r>
            <a:r>
              <a:rPr lang="ko-KR" altLang="en-US" dirty="0"/>
              <a:t>상품 등록 버튼 클릭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상품 정보 입력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C5110D"/>
                </a:solidFill>
                <a:sym typeface="Wingdings" panose="05000000000000000000" pitchFamily="2" charset="2"/>
              </a:rPr>
              <a:t>#3. </a:t>
            </a:r>
            <a:r>
              <a:rPr lang="ko-KR" altLang="en-US" dirty="0">
                <a:sym typeface="Wingdings" panose="05000000000000000000" pitchFamily="2" charset="2"/>
              </a:rPr>
              <a:t>상품 상세보기 페이지 생성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15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74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등록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총대가 공구 진행을 위해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상품 등록</a:t>
            </a:r>
            <a:endParaRPr lang="ko-KR" altLang="en-US" sz="2400" dirty="0">
              <a:solidFill>
                <a:srgbClr val="C5110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28" y="2726034"/>
            <a:ext cx="5143500" cy="1924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613" y="5256224"/>
            <a:ext cx="1165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b="1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b="1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총대매기</a:t>
            </a:r>
            <a:r>
              <a:rPr lang="ko-KR" altLang="en-US" b="1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/>
              <a:t>게시판에서 바로 상품 등록이 가능하도록 </a:t>
            </a:r>
            <a:r>
              <a:rPr lang="ko-KR" altLang="en-US" b="1" dirty="0">
                <a:solidFill>
                  <a:srgbClr val="C5110D"/>
                </a:solidFill>
              </a:rPr>
              <a:t>자바스크립트</a:t>
            </a:r>
            <a:r>
              <a:rPr lang="ko-KR" altLang="en-US" b="1" dirty="0"/>
              <a:t> 이용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342900" indent="-342900" algn="ctr">
              <a:buFont typeface="Wingdings" panose="05000000000000000000" pitchFamily="2" charset="2"/>
              <a:buChar char="à"/>
            </a:pPr>
            <a:r>
              <a:rPr lang="en-US" altLang="ko-KR" dirty="0"/>
              <a:t>confirm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인지 </a:t>
            </a:r>
            <a:r>
              <a:rPr lang="en-US" altLang="ko-KR" dirty="0"/>
              <a:t>false</a:t>
            </a:r>
            <a:r>
              <a:rPr lang="ko-KR" altLang="en-US" dirty="0"/>
              <a:t>인지에 따라 </a:t>
            </a:r>
            <a:endParaRPr lang="en-US" altLang="ko-KR" dirty="0"/>
          </a:p>
          <a:p>
            <a:pPr algn="ctr"/>
            <a:r>
              <a:rPr lang="ko-KR" altLang="en-US" dirty="0" err="1"/>
              <a:t>게시글</a:t>
            </a:r>
            <a:r>
              <a:rPr lang="en-US" altLang="ko-KR" dirty="0"/>
              <a:t>+</a:t>
            </a:r>
            <a:r>
              <a:rPr lang="ko-KR" altLang="en-US" dirty="0"/>
              <a:t>상품까지 등록 </a:t>
            </a:r>
            <a:r>
              <a:rPr lang="en-US" altLang="ko-KR" dirty="0"/>
              <a:t>or </a:t>
            </a:r>
            <a:r>
              <a:rPr lang="ko-KR" altLang="en-US" dirty="0"/>
              <a:t>수요조사 </a:t>
            </a:r>
            <a:r>
              <a:rPr lang="ko-KR" altLang="en-US" dirty="0" err="1"/>
              <a:t>게시글만</a:t>
            </a:r>
            <a:r>
              <a:rPr lang="ko-KR" altLang="en-US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398922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74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구매하기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구매자가 상품을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구매</a:t>
            </a:r>
            <a:endParaRPr lang="ko-KR" altLang="en-US" sz="2400" dirty="0">
              <a:solidFill>
                <a:srgbClr val="C5110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1" y="1995454"/>
            <a:ext cx="5351893" cy="12844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6383" y="5816320"/>
            <a:ext cx="5860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구매자가 </a:t>
            </a:r>
            <a:r>
              <a:rPr lang="ko-KR" altLang="en-US" sz="2000" dirty="0">
                <a:solidFill>
                  <a:srgbClr val="C00000"/>
                </a:solidFill>
              </a:rPr>
              <a:t>구매하기 버튼</a:t>
            </a:r>
            <a:r>
              <a:rPr lang="ko-KR" altLang="en-US" sz="2000" dirty="0"/>
              <a:t>을 누르고 정보를 입력하면</a:t>
            </a:r>
            <a:endParaRPr lang="en-US" altLang="ko-KR" sz="2000" dirty="0"/>
          </a:p>
          <a:p>
            <a:pPr algn="ctr"/>
            <a:r>
              <a:rPr lang="ko-KR" altLang="en-US" sz="2000" dirty="0"/>
              <a:t> 구매자의 정보가 </a:t>
            </a:r>
            <a:r>
              <a:rPr lang="en-US" altLang="ko-KR" sz="2000" dirty="0"/>
              <a:t>DB</a:t>
            </a:r>
            <a:r>
              <a:rPr lang="ko-KR" altLang="en-US" sz="2000" dirty="0"/>
              <a:t>로 </a:t>
            </a:r>
            <a:r>
              <a:rPr lang="en-US" altLang="ko-KR" sz="2000" dirty="0">
                <a:solidFill>
                  <a:srgbClr val="C00000"/>
                </a:solidFill>
              </a:rPr>
              <a:t>insert</a:t>
            </a:r>
            <a:r>
              <a:rPr lang="en-US" altLang="ko-KR" sz="2000" dirty="0"/>
              <a:t> </a:t>
            </a:r>
            <a:r>
              <a:rPr lang="ko-KR" altLang="en-US" sz="2000" dirty="0"/>
              <a:t>됨</a:t>
            </a:r>
            <a:endParaRPr lang="en-US" altLang="ko-KR" sz="20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591" y="3596754"/>
            <a:ext cx="5204589" cy="1460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4776" y="4834067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&lt;ORDERS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3063" y="2539165"/>
            <a:ext cx="5270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5110D"/>
                </a:solidFill>
              </a:rPr>
              <a:t>#1. </a:t>
            </a:r>
            <a:r>
              <a:rPr lang="ko-KR" altLang="en-US" dirty="0"/>
              <a:t>구매하기 페이지 접근 후</a:t>
            </a:r>
            <a:endParaRPr lang="en-US" altLang="ko-KR" dirty="0"/>
          </a:p>
          <a:p>
            <a:r>
              <a:rPr lang="en-US" altLang="ko-KR" dirty="0"/>
              <a:t>                               </a:t>
            </a:r>
            <a:r>
              <a:rPr lang="ko-KR" altLang="en-US" dirty="0"/>
              <a:t> 상품 선택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C5110D"/>
                </a:solidFill>
              </a:rPr>
              <a:t>#2. </a:t>
            </a:r>
            <a:r>
              <a:rPr lang="ko-KR" altLang="en-US" dirty="0"/>
              <a:t>구매하기 버튼 클릭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                     </a:t>
            </a:r>
            <a:r>
              <a:rPr lang="ko-KR" altLang="en-US" dirty="0">
                <a:sym typeface="Wingdings" panose="05000000000000000000" pitchFamily="2" charset="2"/>
              </a:rPr>
              <a:t>구매 정보 입력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C5110D"/>
                </a:solidFill>
                <a:sym typeface="Wingdings" panose="05000000000000000000" pitchFamily="2" charset="2"/>
              </a:rPr>
              <a:t>#3. </a:t>
            </a:r>
            <a:r>
              <a:rPr lang="ko-KR" altLang="en-US" dirty="0">
                <a:sym typeface="Wingdings" panose="05000000000000000000" pitchFamily="2" charset="2"/>
              </a:rPr>
              <a:t>주문 완료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548" y="5202556"/>
            <a:ext cx="5692673" cy="6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3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666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가격비교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Python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을 이용한 </a:t>
            </a:r>
            <a:r>
              <a:rPr lang="en-US" altLang="ko-KR" sz="24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Crawling</a:t>
            </a:r>
            <a:endParaRPr lang="ko-KR" altLang="en-US" sz="24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2400" dirty="0">
              <a:solidFill>
                <a:srgbClr val="0062A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23" y="2214917"/>
            <a:ext cx="6631174" cy="359895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814202" y="6117021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주요 공동구매 업체의 품목별 </a:t>
            </a:r>
            <a:r>
              <a:rPr lang="ko-KR" altLang="en-US" dirty="0">
                <a:solidFill>
                  <a:srgbClr val="C00000"/>
                </a:solidFill>
              </a:rPr>
              <a:t>평균값</a:t>
            </a:r>
            <a:r>
              <a:rPr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158847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741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가격비교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Python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을 이용한 </a:t>
            </a:r>
            <a:r>
              <a:rPr lang="en-US" altLang="ko-KR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Crawling</a:t>
            </a:r>
            <a:endParaRPr lang="ko-KR" altLang="en-US" sz="2400" dirty="0">
              <a:solidFill>
                <a:srgbClr val="C5110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232" t="2447" r="17811" b="11747"/>
          <a:stretch/>
        </p:blipFill>
        <p:spPr>
          <a:xfrm>
            <a:off x="4118056" y="2160845"/>
            <a:ext cx="3796234" cy="31770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33" y="2867136"/>
            <a:ext cx="2394073" cy="8191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42" y="1921172"/>
            <a:ext cx="2013053" cy="9144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06" y="3749362"/>
            <a:ext cx="1550929" cy="5700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48" y="4445502"/>
            <a:ext cx="1831511" cy="819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2426988" y="5904295"/>
            <a:ext cx="7347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 Python</a:t>
            </a:r>
            <a:r>
              <a:rPr lang="ko-KR" altLang="en-US" sz="2000" dirty="0">
                <a:sym typeface="Wingdings" panose="05000000000000000000" pitchFamily="2" charset="2"/>
              </a:rPr>
              <a:t>을 통해 </a:t>
            </a:r>
            <a:r>
              <a:rPr lang="ko-KR" altLang="en-US" sz="2000" dirty="0"/>
              <a:t>상품별 가격 정보를 </a:t>
            </a:r>
            <a:r>
              <a:rPr lang="en-US" altLang="ko-KR" sz="2000" dirty="0">
                <a:solidFill>
                  <a:srgbClr val="C5110D"/>
                </a:solidFill>
              </a:rPr>
              <a:t>Crawling</a:t>
            </a:r>
            <a:r>
              <a:rPr lang="ko-KR" altLang="en-US" sz="2000" dirty="0"/>
              <a:t>한 뒤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110D"/>
                </a:solidFill>
              </a:rPr>
              <a:t>평균값</a:t>
            </a:r>
            <a:r>
              <a:rPr lang="ko-KR" altLang="en-US" sz="2000" dirty="0"/>
              <a:t> 도출</a:t>
            </a:r>
            <a:endParaRPr lang="ko-KR" altLang="en-US" sz="2000" b="1" dirty="0">
              <a:solidFill>
                <a:srgbClr val="0062A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6173" y="2204495"/>
            <a:ext cx="1930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Requests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BeautifulSoup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numpy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 사용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8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2326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데모 시연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(최종발표용)수정같이_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5886" y="1527203"/>
            <a:ext cx="8781049" cy="43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AE9E5A-88F2-49F3-9945-C150061F8B99}"/>
              </a:ext>
            </a:extLst>
          </p:cNvPr>
          <p:cNvSpPr/>
          <p:nvPr/>
        </p:nvSpPr>
        <p:spPr>
          <a:xfrm>
            <a:off x="7384774" y="2723322"/>
            <a:ext cx="1272209" cy="182365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78211-9206-4CAC-B873-EEF6C00E6DA2}"/>
              </a:ext>
            </a:extLst>
          </p:cNvPr>
          <p:cNvSpPr txBox="1"/>
          <p:nvPr/>
        </p:nvSpPr>
        <p:spPr>
          <a:xfrm>
            <a:off x="1494504" y="2598629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6000" b="1" kern="1200" spc="-150">
              <a:solidFill>
                <a:srgbClr val="7F7F7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68A1A8-AE6D-4ED5-94C4-EB62ECDF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6783" y="2226936"/>
            <a:ext cx="1153287" cy="11532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C8B068-CF03-4E46-A019-5AC1F433DD4B}"/>
              </a:ext>
            </a:extLst>
          </p:cNvPr>
          <p:cNvSpPr txBox="1"/>
          <p:nvPr/>
        </p:nvSpPr>
        <p:spPr>
          <a:xfrm>
            <a:off x="3776960" y="2558851"/>
            <a:ext cx="7273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수정이의 지갑을 열게 하는 </a:t>
            </a:r>
            <a:r>
              <a:rPr lang="ko-KR" altLang="en-US" sz="2800">
                <a:solidFill>
                  <a:srgbClr val="0062A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>
                <a:solidFill>
                  <a:srgbClr val="C5110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같이</a:t>
            </a:r>
            <a:endParaRPr lang="en-US" altLang="ko-KR" sz="2800">
              <a:solidFill>
                <a:srgbClr val="C5110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친구와 공유하고 함께 사용해요</a:t>
            </a:r>
            <a:r>
              <a:rPr lang="en-US" altLang="ko-KR" sz="280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endParaRPr lang="ko-KR" altLang="en-US" sz="2800">
              <a:solidFill>
                <a:schemeClr val="tx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684FC2-6C6E-41E1-AE0C-A5D87A10A441}"/>
              </a:ext>
            </a:extLst>
          </p:cNvPr>
          <p:cNvSpPr/>
          <p:nvPr/>
        </p:nvSpPr>
        <p:spPr>
          <a:xfrm>
            <a:off x="4365524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5400" dirty="0">
                <a:solidFill>
                  <a:schemeClr val="tx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5400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6EAF6279-55F0-4A85-BA57-B4D752B1DEC4}"/>
              </a:ext>
            </a:extLst>
          </p:cNvPr>
          <p:cNvSpPr/>
          <p:nvPr/>
        </p:nvSpPr>
        <p:spPr>
          <a:xfrm rot="16200000">
            <a:off x="7065831" y="1727189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6135145-24F6-455F-A263-5A9BC7053D83}"/>
              </a:ext>
            </a:extLst>
          </p:cNvPr>
          <p:cNvSpPr/>
          <p:nvPr/>
        </p:nvSpPr>
        <p:spPr>
          <a:xfrm rot="5400000">
            <a:off x="1089901" y="-1089901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3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BDC974-3E0B-48E8-ABE5-BE3E14CC295E}"/>
              </a:ext>
            </a:extLst>
          </p:cNvPr>
          <p:cNvSpPr txBox="1"/>
          <p:nvPr/>
        </p:nvSpPr>
        <p:spPr>
          <a:xfrm>
            <a:off x="775854" y="434110"/>
            <a:ext cx="6391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en-US" altLang="ko-KR" sz="4000" b="1" dirty="0">
                <a:solidFill>
                  <a:srgbClr val="0062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ontents</a:t>
            </a:r>
            <a:endParaRPr lang="ko-KR" altLang="en-US" sz="4000" b="1" dirty="0">
              <a:solidFill>
                <a:srgbClr val="0062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ED3FE-2D5D-4F50-A875-5F361C24F666}"/>
              </a:ext>
            </a:extLst>
          </p:cNvPr>
          <p:cNvCxnSpPr>
            <a:cxnSpLocks/>
          </p:cNvCxnSpPr>
          <p:nvPr/>
        </p:nvCxnSpPr>
        <p:spPr>
          <a:xfrm>
            <a:off x="563418" y="1209964"/>
            <a:ext cx="11028218" cy="46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B13710-C4C1-48C8-AE6D-C1CB6643910D}"/>
              </a:ext>
            </a:extLst>
          </p:cNvPr>
          <p:cNvSpPr txBox="1"/>
          <p:nvPr/>
        </p:nvSpPr>
        <p:spPr>
          <a:xfrm>
            <a:off x="1711897" y="1077128"/>
            <a:ext cx="9455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150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>
                <a:solidFill>
                  <a:srgbClr val="C511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같이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4A666244-2B48-443A-A81B-56850FA397B2}"/>
              </a:ext>
            </a:extLst>
          </p:cNvPr>
          <p:cNvSpPr/>
          <p:nvPr/>
        </p:nvSpPr>
        <p:spPr>
          <a:xfrm rot="16200000">
            <a:off x="7065831" y="1727189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B447FE1-BA17-4E52-9417-5E95E40B8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78" b="91870" l="1875" r="97292">
                        <a14:foregroundMark x1="13125" y1="26016" x2="9167" y2="65041"/>
                        <a14:foregroundMark x1="8958" y1="33333" x2="5625" y2="72358"/>
                        <a14:foregroundMark x1="18672" y1="74922" x2="18750" y2="75610"/>
                        <a14:foregroundMark x1="17459" y1="64228" x2="18587" y2="74170"/>
                        <a14:foregroundMark x1="13125" y1="26016" x2="17459" y2="64228"/>
                        <a14:foregroundMark x1="18750" y1="75610" x2="18750" y2="75610"/>
                        <a14:foregroundMark x1="12917" y1="21138" x2="21042" y2="52033"/>
                        <a14:foregroundMark x1="31511" y1="35390" x2="31771" y2="41463"/>
                        <a14:foregroundMark x1="54583" y1="63415" x2="54583" y2="63530"/>
                        <a14:foregroundMark x1="54583" y1="45522" x2="54583" y2="49403"/>
                        <a14:foregroundMark x1="54583" y1="43089" x2="54583" y2="43896"/>
                        <a14:foregroundMark x1="54583" y1="37398" x2="54583" y2="39837"/>
                        <a14:foregroundMark x1="64961" y1="47910" x2="66020" y2="57724"/>
                        <a14:foregroundMark x1="63125" y1="30894" x2="63359" y2="33060"/>
                        <a14:foregroundMark x1="83750" y1="54237" x2="83750" y2="55983"/>
                        <a14:foregroundMark x1="83750" y1="46226" x2="83750" y2="47794"/>
                        <a14:foregroundMark x1="83750" y1="38211" x2="83750" y2="44775"/>
                        <a14:foregroundMark x1="76772" y1="45860" x2="76667" y2="53659"/>
                        <a14:foregroundMark x1="35921" y1="45528" x2="35952" y2="45662"/>
                        <a14:foregroundMark x1="34303" y1="38466" x2="34990" y2="41463"/>
                        <a14:foregroundMark x1="34375" y1="65909" x2="34375" y2="66754"/>
                        <a14:foregroundMark x1="34375" y1="62892" x2="34375" y2="63415"/>
                        <a14:foregroundMark x1="40326" y1="48504" x2="40309" y2="49018"/>
                        <a14:foregroundMark x1="40657" y1="38588" x2="40414" y2="45869"/>
                        <a14:foregroundMark x1="40833" y1="33333" x2="40784" y2="34811"/>
                        <a14:foregroundMark x1="53886" y1="43089" x2="54804" y2="49302"/>
                        <a14:foregroundMark x1="52328" y1="32554" x2="53405" y2="39837"/>
                        <a14:foregroundMark x1="6458" y1="31707" x2="5625" y2="47154"/>
                        <a14:foregroundMark x1="17083" y1="14634" x2="18750" y2="37398"/>
                        <a14:foregroundMark x1="46042" y1="44715" x2="46250" y2="51220"/>
                        <a14:foregroundMark x1="91667" y1="59350" x2="91667" y2="62602"/>
                        <a14:foregroundMark x1="82500" y1="55285" x2="82954" y2="55285"/>
                        <a14:foregroundMark x1="76250" y1="63415" x2="76250" y2="58537"/>
                        <a14:foregroundMark x1="3125" y1="47967" x2="1875" y2="47154"/>
                        <a14:foregroundMark x1="14167" y1="86992" x2="13750" y2="91870"/>
                        <a14:foregroundMark x1="60833" y1="43951" x2="60833" y2="47154"/>
                        <a14:foregroundMark x1="69167" y1="43089" x2="69375" y2="48780"/>
                        <a14:foregroundMark x1="41458" y1="60976" x2="41875" y2="64228"/>
                        <a14:foregroundMark x1="42083" y1="66667" x2="42917" y2="66667"/>
                        <a14:foregroundMark x1="45000" y1="65854" x2="46042" y2="66667"/>
                        <a14:foregroundMark x1="43750" y1="65041" x2="44167" y2="65041"/>
                        <a14:foregroundMark x1="64713" y1="30334" x2="65000" y2="30894"/>
                        <a14:foregroundMark x1="52917" y1="46341" x2="52708" y2="48780"/>
                        <a14:foregroundMark x1="96458" y1="34959" x2="96667" y2="44715"/>
                        <a14:foregroundMark x1="95208" y1="32520" x2="93542" y2="33333"/>
                        <a14:foregroundMark x1="91250" y1="33333" x2="93333" y2="32520"/>
                        <a14:foregroundMark x1="86250" y1="33333" x2="86458" y2="47967"/>
                        <a14:foregroundMark x1="22083" y1="63415" x2="19583" y2="64228"/>
                        <a14:foregroundMark x1="19583" y1="64228" x2="22292" y2="69106"/>
                        <a14:foregroundMark x1="95208" y1="62602" x2="96458" y2="61789"/>
                        <a14:backgroundMark x1="88542" y1="62602" x2="88542" y2="65041"/>
                        <a14:backgroundMark x1="88542" y1="48780" x2="88542" y2="59350"/>
                        <a14:backgroundMark x1="89434" y1="47985" x2="89583" y2="55285"/>
                        <a14:backgroundMark x1="44167" y1="25203" x2="44323" y2="34057"/>
                        <a14:backgroundMark x1="32292" y1="47154" x2="29375" y2="52033"/>
                        <a14:backgroundMark x1="44376" y1="37987" x2="43333" y2="29268"/>
                        <a14:backgroundMark x1="84375" y1="69106" x2="84792" y2="77236"/>
                        <a14:backgroundMark x1="84375" y1="67480" x2="85417" y2="75610"/>
                        <a14:backgroundMark x1="44836" y1="60936" x2="45000" y2="61789"/>
                        <a14:backgroundMark x1="44541" y1="59403" x2="44611" y2="59765"/>
                        <a14:backgroundMark x1="43750" y1="55285" x2="43853" y2="55820"/>
                        <a14:backgroundMark x1="84167" y1="62602" x2="84375" y2="70732"/>
                        <a14:backgroundMark x1="84375" y1="56911" x2="84375" y2="62602"/>
                        <a14:backgroundMark x1="93542" y1="67480" x2="92500" y2="69106"/>
                        <a14:backgroundMark x1="92544" y1="49676" x2="92500" y2="47967"/>
                        <a14:backgroundMark x1="92708" y1="56098" x2="92665" y2="54410"/>
                        <a14:backgroundMark x1="75417" y1="54472" x2="75833" y2="65041"/>
                        <a14:backgroundMark x1="75000" y1="33333" x2="75208" y2="28455"/>
                        <a14:backgroundMark x1="63750" y1="36585" x2="64005" y2="35194"/>
                        <a14:backgroundMark x1="54199" y1="50651" x2="54583" y2="63415"/>
                        <a14:backgroundMark x1="54375" y1="39837" x2="54375" y2="43089"/>
                        <a14:backgroundMark x1="54167" y1="65854" x2="54583" y2="72358"/>
                        <a14:backgroundMark x1="47611" y1="50559" x2="47500" y2="57724"/>
                        <a14:backgroundMark x1="47917" y1="30894" x2="47715" y2="43903"/>
                        <a14:backgroundMark x1="40625" y1="49593" x2="41734" y2="49593"/>
                        <a14:backgroundMark x1="40000" y1="48780" x2="39792" y2="52846"/>
                        <a14:backgroundMark x1="45153" y1="71431" x2="45417" y2="71545"/>
                        <a14:backgroundMark x1="43542" y1="70732" x2="44049" y2="70952"/>
                        <a14:backgroundMark x1="32917" y1="30081" x2="33125" y2="34146"/>
                        <a14:backgroundMark x1="34375" y1="42276" x2="34375" y2="45528"/>
                        <a14:backgroundMark x1="34583" y1="59350" x2="33750" y2="56098"/>
                        <a14:backgroundMark x1="34375" y1="63415" x2="34792" y2="62602"/>
                        <a14:backgroundMark x1="35625" y1="75610" x2="33125" y2="73171"/>
                        <a14:backgroundMark x1="31875" y1="44715" x2="31458" y2="49593"/>
                        <a14:backgroundMark x1="34583" y1="49593" x2="35208" y2="49593"/>
                        <a14:backgroundMark x1="33333" y1="35772" x2="34375" y2="35772"/>
                        <a14:backgroundMark x1="63958" y1="36585" x2="63583" y2="41463"/>
                        <a14:backgroundMark x1="91667" y1="66667" x2="93958" y2="65854"/>
                        <a14:backgroundMark x1="83333" y1="62602" x2="83750" y2="64228"/>
                        <a14:backgroundMark x1="83333" y1="58537" x2="83958" y2="58537"/>
                        <a14:backgroundMark x1="84694" y1="48350" x2="84583" y2="48780"/>
                        <a14:backgroundMark x1="83750" y1="50407" x2="84375" y2="50407"/>
                        <a14:backgroundMark x1="62917" y1="35772" x2="63266" y2="35772"/>
                        <a14:backgroundMark x1="63495" y1="37398" x2="63750" y2="37398"/>
                        <a14:backgroundMark x1="42121" y1="71545" x2="42689" y2="71545"/>
                        <a14:backgroundMark x1="45284" y1="70732" x2="46250" y2="70732"/>
                        <a14:backgroundMark x1="43750" y1="70732" x2="44090" y2="70732"/>
                        <a14:backgroundMark x1="35000" y1="41463" x2="35000" y2="43902"/>
                        <a14:backgroundMark x1="33542" y1="33333" x2="34167" y2="33333"/>
                        <a14:backgroundMark x1="34792" y1="41463" x2="33958" y2="41463"/>
                        <a14:backgroundMark x1="34167" y1="62602" x2="34583" y2="60976"/>
                        <a14:backgroundMark x1="40417" y1="34146" x2="40000" y2="37398"/>
                        <a14:backgroundMark x1="44391" y1="63665" x2="44583" y2="63415"/>
                        <a14:backgroundMark x1="43542" y1="70732" x2="44166" y2="70326"/>
                        <a14:backgroundMark x1="66875" y1="62136" x2="66875" y2="63415"/>
                        <a14:backgroundMark x1="67083" y1="64228" x2="67045" y2="63176"/>
                        <a14:backgroundMark x1="54375" y1="63415" x2="54167" y2="69106"/>
                        <a14:backgroundMark x1="87453" y1="33073" x2="87500" y2="32520"/>
                        <a14:backgroundMark x1="84167" y1="49593" x2="83750" y2="50407"/>
                        <a14:backgroundMark x1="66875" y1="62136" x2="66875" y2="63415"/>
                        <a14:backgroundMark x1="97074" y1="66951" x2="97292" y2="66667"/>
                        <a14:backgroundMark x1="97069" y1="66922" x2="97917" y2="66667"/>
                        <a14:backgroundMark x1="66826" y1="61836" x2="66875" y2="62602"/>
                        <a14:backgroundMark x1="54583" y1="45528" x2="54583" y2="43902"/>
                        <a14:backgroundMark x1="53958" y1="45528" x2="53958" y2="43089"/>
                        <a14:backgroundMark x1="51875" y1="29268" x2="52500" y2="30894"/>
                        <a14:backgroundMark x1="96006" y1="67466" x2="96042" y2="67480"/>
                        <a14:backgroundMark x1="93958" y1="66667" x2="94243" y2="66778"/>
                        <a14:backgroundMark x1="67917" y1="64228" x2="68125" y2="64228"/>
                        <a14:backgroundMark x1="68750" y1="63415" x2="68750" y2="67480"/>
                        <a14:backgroundMark x1="63958" y1="29268" x2="64792" y2="29268"/>
                        <a14:backgroundMark x1="66875" y1="57724" x2="66875" y2="62602"/>
                        <a14:backgroundMark x1="63958" y1="44715" x2="64375" y2="48780"/>
                        <a14:backgroundMark x1="77500" y1="36585" x2="77708" y2="45528"/>
                        <a14:backgroundMark x1="92732" y1="36435" x2="94229" y2="37214"/>
                        <a14:backgroundMark x1="83958" y1="49593" x2="84167" y2="47967"/>
                        <a14:backgroundMark x1="62917" y1="35772" x2="63542" y2="35772"/>
                        <a14:backgroundMark x1="40833" y1="47154" x2="40417" y2="48780"/>
                        <a14:backgroundMark x1="95738" y1="66667" x2="96875" y2="66667"/>
                        <a14:backgroundMark x1="94608" y1="66667" x2="94375" y2="66667"/>
                        <a14:backgroundMark x1="57708" y1="61789" x2="58125" y2="69106"/>
                        <a14:backgroundMark x1="62500" y1="29268" x2="63333" y2="28455"/>
                        <a14:backgroundMark x1="63542" y1="34959" x2="63958" y2="3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39" y="691286"/>
            <a:ext cx="1891488" cy="48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293D6-6719-4DD0-8F8A-03058C227F22}"/>
              </a:ext>
            </a:extLst>
          </p:cNvPr>
          <p:cNvSpPr txBox="1"/>
          <p:nvPr/>
        </p:nvSpPr>
        <p:spPr>
          <a:xfrm>
            <a:off x="3394973" y="3441607"/>
            <a:ext cx="45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ko-KR" altLang="en-US" sz="2400" b="1" dirty="0">
                <a:solidFill>
                  <a:srgbClr val="7F7F7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능 구현 방법</a:t>
            </a:r>
            <a:r>
              <a:rPr lang="en-US" altLang="ko-KR" sz="2400" b="1" dirty="0">
                <a:solidFill>
                  <a:srgbClr val="7F7F7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(JSP, DB)</a:t>
            </a:r>
            <a:endParaRPr lang="ko-KR" altLang="en-US" sz="2400" b="1" dirty="0">
              <a:solidFill>
                <a:srgbClr val="7F7F7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A74F0-C4B0-4ECD-8B31-E9D11D9B2019}"/>
              </a:ext>
            </a:extLst>
          </p:cNvPr>
          <p:cNvSpPr txBox="1"/>
          <p:nvPr/>
        </p:nvSpPr>
        <p:spPr>
          <a:xfrm>
            <a:off x="3413490" y="4768529"/>
            <a:ext cx="648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62A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EMO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시연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D1A2E8C-E65E-4984-B029-849A31B5D9FE}"/>
              </a:ext>
            </a:extLst>
          </p:cNvPr>
          <p:cNvSpPr/>
          <p:nvPr/>
        </p:nvSpPr>
        <p:spPr>
          <a:xfrm>
            <a:off x="1378068" y="2121686"/>
            <a:ext cx="667657" cy="6439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28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4F3DDE-5E4E-4D40-A419-47CC33254B84}"/>
              </a:ext>
            </a:extLst>
          </p:cNvPr>
          <p:cNvSpPr/>
          <p:nvPr/>
        </p:nvSpPr>
        <p:spPr>
          <a:xfrm>
            <a:off x="1388578" y="3327751"/>
            <a:ext cx="667657" cy="643928"/>
          </a:xfrm>
          <a:prstGeom prst="ellipse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8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F7DB86-FEA0-4ABB-8B56-07A8BE4FD304}"/>
              </a:ext>
            </a:extLst>
          </p:cNvPr>
          <p:cNvSpPr/>
          <p:nvPr/>
        </p:nvSpPr>
        <p:spPr>
          <a:xfrm>
            <a:off x="1378067" y="4677397"/>
            <a:ext cx="667657" cy="643928"/>
          </a:xfrm>
          <a:prstGeom prst="ellipse">
            <a:avLst/>
          </a:prstGeom>
          <a:solidFill>
            <a:srgbClr val="004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A4D17-FA84-4CE4-93C8-476B85EFDA19}"/>
              </a:ext>
            </a:extLst>
          </p:cNvPr>
          <p:cNvSpPr txBox="1"/>
          <p:nvPr/>
        </p:nvSpPr>
        <p:spPr>
          <a:xfrm>
            <a:off x="3384462" y="2212817"/>
            <a:ext cx="45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</a:t>
            </a:r>
            <a:r>
              <a:rPr lang="ko-KR" altLang="en-US" sz="2400" b="1" dirty="0">
                <a:solidFill>
                  <a:srgbClr val="7F7F7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 </a:t>
            </a:r>
            <a:r>
              <a:rPr lang="ko-KR" altLang="en-US" sz="2400" b="1" dirty="0" err="1">
                <a:solidFill>
                  <a:srgbClr val="7F7F7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같이란</a:t>
            </a:r>
            <a:r>
              <a:rPr lang="en-US" altLang="ko-KR" sz="2400" b="1" dirty="0">
                <a:solidFill>
                  <a:srgbClr val="7F7F7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b="1" dirty="0">
              <a:solidFill>
                <a:srgbClr val="7F7F7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4451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</a:t>
            </a:r>
            <a:r>
              <a:rPr lang="ko-KR" altLang="en-US" sz="4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같이란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40CFC2-3D24-4D9E-AF76-566667075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00" y="1860668"/>
            <a:ext cx="944996" cy="944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334761-7475-442F-AC0C-18E270D67861}"/>
              </a:ext>
            </a:extLst>
          </p:cNvPr>
          <p:cNvSpPr txBox="1"/>
          <p:nvPr/>
        </p:nvSpPr>
        <p:spPr>
          <a:xfrm>
            <a:off x="4045173" y="1245468"/>
            <a:ext cx="663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62A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성신 </a:t>
            </a:r>
            <a:r>
              <a:rPr lang="ko-KR" altLang="en-US" sz="2800" dirty="0" err="1">
                <a:solidFill>
                  <a:srgbClr val="0062A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굿즈</a:t>
            </a:r>
            <a:r>
              <a:rPr lang="ko-KR" altLang="en-US" sz="2800" dirty="0">
                <a:solidFill>
                  <a:srgbClr val="0062A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공동구매 사이트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DF566E-DE9D-43C2-AA70-12A971FB6F49}"/>
              </a:ext>
            </a:extLst>
          </p:cNvPr>
          <p:cNvSpPr/>
          <p:nvPr/>
        </p:nvSpPr>
        <p:spPr>
          <a:xfrm>
            <a:off x="2779786" y="3090297"/>
            <a:ext cx="7027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/>
              <a:t>성신여대 </a:t>
            </a:r>
            <a:r>
              <a:rPr lang="ko-KR" altLang="en-US" sz="2000" dirty="0" err="1"/>
              <a:t>에브리타임에서</a:t>
            </a:r>
            <a:r>
              <a:rPr lang="ko-KR" altLang="en-US" sz="2000" dirty="0"/>
              <a:t> 주로 이루어지고 있는 공동구매를 </a:t>
            </a:r>
            <a:endParaRPr lang="en-US" altLang="ko-KR" sz="2000" dirty="0"/>
          </a:p>
          <a:p>
            <a:pPr algn="ctr"/>
            <a:r>
              <a:rPr lang="ko-KR" altLang="en-US" sz="2000" dirty="0"/>
              <a:t>더 편리하게 이용할 수 있도록 하기 위함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FB77DC-F3A0-41CC-86FC-051E10F56750}"/>
              </a:ext>
            </a:extLst>
          </p:cNvPr>
          <p:cNvSpPr/>
          <p:nvPr/>
        </p:nvSpPr>
        <p:spPr>
          <a:xfrm>
            <a:off x="4658756" y="2200599"/>
            <a:ext cx="854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이유</a:t>
            </a:r>
            <a:endParaRPr lang="ko-KR" alt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9B694-5F48-4F12-86C2-21F762F27276}"/>
              </a:ext>
            </a:extLst>
          </p:cNvPr>
          <p:cNvSpPr/>
          <p:nvPr/>
        </p:nvSpPr>
        <p:spPr>
          <a:xfrm>
            <a:off x="2779786" y="4218523"/>
            <a:ext cx="70278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- </a:t>
            </a:r>
            <a:r>
              <a:rPr lang="ko-KR" altLang="en-US" sz="2000" dirty="0" err="1"/>
              <a:t>에브리타임에는</a:t>
            </a:r>
            <a:r>
              <a:rPr lang="ko-KR" altLang="en-US" sz="2000" dirty="0"/>
              <a:t> 공동구매 게시판이 따로 없기 때문에 현재 </a:t>
            </a:r>
            <a:endParaRPr lang="en-US" altLang="ko-KR" sz="2000" dirty="0"/>
          </a:p>
          <a:p>
            <a:pPr algn="ctr"/>
            <a:r>
              <a:rPr lang="ko-KR" altLang="en-US" sz="2000" dirty="0"/>
              <a:t>진행중인 공동구매 제품을 한 번에 확인할 수 없다는 </a:t>
            </a:r>
            <a:endParaRPr lang="en-US" altLang="ko-KR" sz="2000" dirty="0"/>
          </a:p>
          <a:p>
            <a:pPr algn="ctr"/>
            <a:r>
              <a:rPr lang="ko-KR" altLang="en-US" sz="2000" dirty="0"/>
              <a:t>불편함이 있어 이를 개선하기 위함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553C4-1219-44BA-B8E2-BC3FD6BA86E4}"/>
              </a:ext>
            </a:extLst>
          </p:cNvPr>
          <p:cNvSpPr/>
          <p:nvPr/>
        </p:nvSpPr>
        <p:spPr>
          <a:xfrm>
            <a:off x="2779786" y="5669766"/>
            <a:ext cx="7027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/>
              <a:t>총대의 부담</a:t>
            </a:r>
            <a:r>
              <a:rPr lang="en-US" altLang="ko-KR" sz="2000" dirty="0"/>
              <a:t>(</a:t>
            </a:r>
            <a:r>
              <a:rPr lang="ko-KR" altLang="en-US" sz="2000" dirty="0"/>
              <a:t>수요 조사</a:t>
            </a:r>
            <a:r>
              <a:rPr lang="en-US" altLang="ko-KR" sz="2000" dirty="0"/>
              <a:t>,</a:t>
            </a:r>
            <a:r>
              <a:rPr lang="ko-KR" altLang="en-US" sz="2000" dirty="0"/>
              <a:t> 구매자 정보 파악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  <a:r>
              <a:rPr lang="ko-KR" altLang="en-US" sz="2000" dirty="0"/>
              <a:t>이 적어질 수 </a:t>
            </a:r>
            <a:endParaRPr lang="en-US" altLang="ko-KR" sz="2000" dirty="0"/>
          </a:p>
          <a:p>
            <a:pPr algn="ctr"/>
            <a:r>
              <a:rPr lang="ko-KR" altLang="en-US" sz="2000" dirty="0"/>
              <a:t>있도록 하는 것이 주 목표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00D11-85E5-4537-A340-B9CF0129F3B6}"/>
              </a:ext>
            </a:extLst>
          </p:cNvPr>
          <p:cNvSpPr txBox="1"/>
          <p:nvPr/>
        </p:nvSpPr>
        <p:spPr>
          <a:xfrm>
            <a:off x="156783" y="190649"/>
            <a:ext cx="631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62A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같이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4CC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190A4B-503A-4AEF-B593-0FF3FA30EA9E}"/>
              </a:ext>
            </a:extLst>
          </p:cNvPr>
          <p:cNvSpPr/>
          <p:nvPr/>
        </p:nvSpPr>
        <p:spPr>
          <a:xfrm>
            <a:off x="2183562" y="1274509"/>
            <a:ext cx="937167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목표</a:t>
            </a:r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800" dirty="0">
                <a:latin typeface="+mn-ea"/>
              </a:rPr>
              <a:t>홈페이지 내에서 </a:t>
            </a:r>
            <a:r>
              <a:rPr lang="ko-KR" altLang="en-US" sz="2800" dirty="0">
                <a:solidFill>
                  <a:srgbClr val="C00000"/>
                </a:solidFill>
                <a:latin typeface="+mn-ea"/>
              </a:rPr>
              <a:t>공동구매 과정</a:t>
            </a:r>
            <a:r>
              <a:rPr lang="ko-KR" altLang="en-US" sz="2800" dirty="0">
                <a:latin typeface="+mn-ea"/>
              </a:rPr>
              <a:t>을 모두 거치도록 하여 </a:t>
            </a:r>
            <a:r>
              <a:rPr lang="ko-KR" altLang="en-US" sz="2800" dirty="0">
                <a:solidFill>
                  <a:srgbClr val="C00000"/>
                </a:solidFill>
                <a:latin typeface="+mn-ea"/>
              </a:rPr>
              <a:t>총대 부담 축소</a:t>
            </a:r>
            <a:endParaRPr lang="en-US" altLang="ko-KR" sz="2800" dirty="0">
              <a:solidFill>
                <a:srgbClr val="C00000"/>
              </a:solidFill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기능</a:t>
            </a:r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C5110D"/>
                </a:solidFill>
                <a:latin typeface="+mn-ea"/>
              </a:rPr>
              <a:t>고객 관리 </a:t>
            </a:r>
            <a:r>
              <a:rPr lang="ko-KR" altLang="en-US" sz="2800" dirty="0"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회원가입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로그인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 err="1">
                <a:latin typeface="+mn-ea"/>
              </a:rPr>
              <a:t>마이페이지</a:t>
            </a:r>
            <a:r>
              <a:rPr lang="en-US" altLang="ko-KR" sz="2800" dirty="0">
                <a:latin typeface="+mn-ea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C5110D"/>
                </a:solidFill>
                <a:latin typeface="+mn-ea"/>
              </a:rPr>
              <a:t>게시판</a:t>
            </a:r>
            <a:r>
              <a:rPr lang="en-US" altLang="ko-KR" sz="2800" dirty="0">
                <a:solidFill>
                  <a:srgbClr val="C511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C5110D"/>
                </a:solidFill>
                <a:latin typeface="+mn-ea"/>
              </a:rPr>
              <a:t>댓글 </a:t>
            </a:r>
            <a:r>
              <a:rPr lang="ko-KR" altLang="en-US" sz="2800" dirty="0"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 err="1">
                <a:latin typeface="+mn-ea"/>
              </a:rPr>
              <a:t>총대매기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구매하기</a:t>
            </a:r>
            <a:r>
              <a:rPr lang="en-US" altLang="ko-KR" sz="2800" dirty="0">
                <a:latin typeface="+mn-ea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C5110D"/>
                </a:solidFill>
                <a:latin typeface="+mn-ea"/>
              </a:rPr>
              <a:t>가격 비교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공동구매업체</a:t>
            </a:r>
            <a:r>
              <a:rPr lang="en-US" altLang="ko-KR" sz="2800" dirty="0">
                <a:latin typeface="+mn-ea"/>
              </a:rPr>
              <a:t>)</a:t>
            </a:r>
            <a:r>
              <a:rPr lang="ko-KR" altLang="en-US" sz="2800" dirty="0">
                <a:latin typeface="+mn-ea"/>
              </a:rPr>
              <a:t>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AADA6-C6CD-46A1-B1D3-26D41CCF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5" y="1261899"/>
            <a:ext cx="650296" cy="650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6FBD1B-BED1-4BE0-82E9-2996F7A4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5" y="3913672"/>
            <a:ext cx="650296" cy="650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AEC5B6-4207-4177-BB00-17EBD3A8C6D9}"/>
              </a:ext>
            </a:extLst>
          </p:cNvPr>
          <p:cNvSpPr txBox="1"/>
          <p:nvPr/>
        </p:nvSpPr>
        <p:spPr>
          <a:xfrm>
            <a:off x="10176337" y="4155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같이란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4CC8F4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30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771" y="2963697"/>
            <a:ext cx="689854" cy="941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19" y="1708392"/>
            <a:ext cx="2888601" cy="1255305"/>
          </a:xfrm>
          <a:prstGeom prst="rect">
            <a:avLst/>
          </a:prstGeom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19" y="1383244"/>
            <a:ext cx="4017484" cy="27201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190A4B-503A-4AEF-B593-0FF3FA30EA9E}"/>
              </a:ext>
            </a:extLst>
          </p:cNvPr>
          <p:cNvSpPr/>
          <p:nvPr/>
        </p:nvSpPr>
        <p:spPr>
          <a:xfrm>
            <a:off x="2183562" y="1274509"/>
            <a:ext cx="93716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특징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800" dirty="0"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+mn-ea"/>
              </a:rPr>
              <a:t>수요조사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상품 등록 및 구매가 가능한 </a:t>
            </a:r>
            <a:r>
              <a:rPr lang="ko-KR" altLang="en-US" sz="2800" dirty="0">
                <a:solidFill>
                  <a:srgbClr val="C00000"/>
                </a:solidFill>
                <a:latin typeface="+mn-ea"/>
              </a:rPr>
              <a:t>독자적인 플랫폼</a:t>
            </a:r>
            <a:endParaRPr lang="en-US" altLang="ko-KR" sz="2800" dirty="0">
              <a:solidFill>
                <a:srgbClr val="C00000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rgbClr val="C00000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>
                <a:latin typeface="+mn-ea"/>
              </a:rPr>
              <a:t>크롤링을</a:t>
            </a:r>
            <a:r>
              <a:rPr lang="ko-KR" altLang="en-US" sz="2800" dirty="0">
                <a:latin typeface="+mn-ea"/>
              </a:rPr>
              <a:t> 통한 공동구매 업체 </a:t>
            </a:r>
            <a:r>
              <a:rPr lang="ko-KR" altLang="en-US" sz="2800" dirty="0">
                <a:solidFill>
                  <a:srgbClr val="C00000"/>
                </a:solidFill>
                <a:latin typeface="+mn-ea"/>
              </a:rPr>
              <a:t>가격 정보 제공</a:t>
            </a:r>
            <a:endParaRPr lang="en-US" altLang="ko-KR" sz="2800" dirty="0">
              <a:solidFill>
                <a:srgbClr val="C00000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rgbClr val="C00000"/>
              </a:solidFill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+mn-ea"/>
              </a:rPr>
              <a:t>모든 페이지가 </a:t>
            </a:r>
            <a:r>
              <a:rPr lang="en-US" altLang="ko-KR" sz="2800" dirty="0" err="1">
                <a:solidFill>
                  <a:srgbClr val="C00000"/>
                </a:solidFill>
                <a:latin typeface="+mn-ea"/>
              </a:rPr>
              <a:t>Moblie</a:t>
            </a:r>
            <a:r>
              <a:rPr lang="en-US" altLang="ko-KR" sz="2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2800" dirty="0" err="1">
                <a:solidFill>
                  <a:srgbClr val="C00000"/>
                </a:solidFill>
                <a:latin typeface="+mn-ea"/>
              </a:rPr>
              <a:t>ver</a:t>
            </a:r>
            <a:r>
              <a:rPr lang="en-US" altLang="ko-KR" sz="2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호환 가능한 </a:t>
            </a:r>
            <a:r>
              <a:rPr lang="en-US" altLang="ko-KR" sz="2800" dirty="0">
                <a:latin typeface="+mn-ea"/>
              </a:rPr>
              <a:t>UI </a:t>
            </a:r>
            <a:r>
              <a:rPr lang="ko-KR" altLang="en-US" sz="2800" dirty="0">
                <a:latin typeface="+mn-ea"/>
              </a:rPr>
              <a:t>적용</a:t>
            </a:r>
            <a:endParaRPr lang="en-US" altLang="ko-KR" sz="2800" dirty="0">
              <a:latin typeface="+mn-ea"/>
            </a:endParaRPr>
          </a:p>
          <a:p>
            <a:endParaRPr lang="en-US" altLang="ko-KR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00D11-85E5-4537-A340-B9CF0129F3B6}"/>
              </a:ext>
            </a:extLst>
          </p:cNvPr>
          <p:cNvSpPr txBox="1"/>
          <p:nvPr/>
        </p:nvSpPr>
        <p:spPr>
          <a:xfrm>
            <a:off x="156783" y="190649"/>
            <a:ext cx="631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62A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같이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4CC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AADA6-C6CD-46A1-B1D3-26D41CCFF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5" y="1261899"/>
            <a:ext cx="650296" cy="650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AEC5B6-4207-4177-BB00-17EBD3A8C6D9}"/>
              </a:ext>
            </a:extLst>
          </p:cNvPr>
          <p:cNvSpPr txBox="1"/>
          <p:nvPr/>
        </p:nvSpPr>
        <p:spPr>
          <a:xfrm>
            <a:off x="10176337" y="4155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같이란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4CC8F4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81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468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및 회원가입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6" y="2032748"/>
            <a:ext cx="7702638" cy="3644604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57" y="2784471"/>
            <a:ext cx="2416575" cy="23353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01929" y="6200760"/>
            <a:ext cx="7104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사용자는 </a:t>
            </a:r>
            <a:r>
              <a:rPr lang="ko-KR" altLang="en-US" sz="2000" dirty="0">
                <a:solidFill>
                  <a:srgbClr val="C00000"/>
                </a:solidFill>
              </a:rPr>
              <a:t>구매자</a:t>
            </a:r>
            <a:r>
              <a:rPr lang="ko-KR" altLang="en-US" sz="2000" dirty="0"/>
              <a:t> 또는 </a:t>
            </a:r>
            <a:r>
              <a:rPr lang="ko-KR" altLang="en-US" sz="2000" dirty="0">
                <a:solidFill>
                  <a:srgbClr val="C00000"/>
                </a:solidFill>
              </a:rPr>
              <a:t>총대</a:t>
            </a:r>
            <a:r>
              <a:rPr lang="ko-KR" altLang="en-US" sz="2000" dirty="0"/>
              <a:t>로 나뉘고 회원가입 후 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 가능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744" y="4501475"/>
            <a:ext cx="2981325" cy="1514475"/>
          </a:xfrm>
          <a:prstGeom prst="rect">
            <a:avLst/>
          </a:prstGeom>
          <a:ln>
            <a:solidFill>
              <a:srgbClr val="0062A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211028" y="413214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&lt;USER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1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468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및 회원가입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06581" y="5797239"/>
            <a:ext cx="871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C5110D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C5110D"/>
                </a:solidFill>
              </a:rPr>
              <a:t>USER </a:t>
            </a:r>
            <a:r>
              <a:rPr lang="ko-KR" altLang="en-US" sz="2000" dirty="0">
                <a:solidFill>
                  <a:srgbClr val="C5110D"/>
                </a:solidFill>
              </a:rPr>
              <a:t>테이블</a:t>
            </a:r>
            <a:r>
              <a:rPr lang="ko-KR" altLang="en-US" sz="2000" dirty="0"/>
              <a:t>에서 받아온 데이터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user_id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user_pw</a:t>
            </a:r>
            <a:r>
              <a:rPr lang="en-US" altLang="ko-KR" sz="2000" dirty="0"/>
              <a:t>)</a:t>
            </a:r>
            <a:r>
              <a:rPr lang="ko-KR" altLang="en-US" sz="2000" dirty="0"/>
              <a:t>를 바탕으로 </a:t>
            </a:r>
            <a:r>
              <a:rPr lang="en-US" altLang="ko-KR" sz="2000" dirty="0">
                <a:solidFill>
                  <a:srgbClr val="C5110D"/>
                </a:solidFill>
              </a:rPr>
              <a:t>if </a:t>
            </a:r>
            <a:r>
              <a:rPr lang="ko-KR" altLang="en-US" sz="2000" dirty="0">
                <a:solidFill>
                  <a:srgbClr val="C5110D"/>
                </a:solidFill>
              </a:rPr>
              <a:t>연산 </a:t>
            </a:r>
            <a:r>
              <a:rPr lang="ko-KR" altLang="en-US" sz="2000" dirty="0"/>
              <a:t>수행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744" y="2977475"/>
            <a:ext cx="2981325" cy="1514475"/>
          </a:xfrm>
          <a:prstGeom prst="rect">
            <a:avLst/>
          </a:prstGeom>
          <a:ln>
            <a:solidFill>
              <a:srgbClr val="0062A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211028" y="260814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&lt;USER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89" y="2032748"/>
            <a:ext cx="3729381" cy="35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41" y="4801327"/>
            <a:ext cx="6384774" cy="19389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6" y="1291665"/>
            <a:ext cx="1005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sz="2400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총대매기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총대가 상품 </a:t>
            </a:r>
            <a:r>
              <a:rPr lang="ko-KR" altLang="en-US" sz="24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수요 조사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를 위해 사용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231" y="2125362"/>
            <a:ext cx="1097323" cy="2309292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666" y="2120003"/>
            <a:ext cx="4819651" cy="2314651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777014" y="4493550"/>
            <a:ext cx="481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(PC </a:t>
            </a:r>
            <a:r>
              <a:rPr lang="en-US" altLang="ko-KR" sz="1400" dirty="0" err="1"/>
              <a:t>ver</a:t>
            </a:r>
            <a:r>
              <a:rPr lang="en-US" altLang="ko-KR" sz="1400" dirty="0"/>
              <a:t>)                                                            (Mobile </a:t>
            </a:r>
            <a:r>
              <a:rPr lang="en-US" altLang="ko-KR" sz="1400" dirty="0" err="1"/>
              <a:t>ver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983526" y="5493005"/>
            <a:ext cx="1517936" cy="51500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81352" y="6370929"/>
            <a:ext cx="797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olidFill>
                  <a:srgbClr val="C5110D"/>
                </a:solidFill>
              </a:rPr>
              <a:t>로그인</a:t>
            </a:r>
            <a:r>
              <a:rPr lang="ko-KR" altLang="en-US" dirty="0" err="1"/>
              <a:t>된</a:t>
            </a:r>
            <a:r>
              <a:rPr lang="ko-KR" altLang="en-US" dirty="0"/>
              <a:t> 사용자에 한해</a:t>
            </a:r>
            <a:r>
              <a:rPr lang="en-US" altLang="ko-KR" dirty="0"/>
              <a:t> </a:t>
            </a:r>
            <a:r>
              <a:rPr lang="ko-KR" altLang="en-US" dirty="0"/>
              <a:t>총대 매기 게시판에서 글을 쓰면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5110D"/>
                </a:solidFill>
              </a:rPr>
              <a:t>수요 조사 </a:t>
            </a:r>
            <a:r>
              <a:rPr lang="ko-KR" altLang="en-US" dirty="0"/>
              <a:t>글이 등록됨</a:t>
            </a:r>
          </a:p>
        </p:txBody>
      </p:sp>
    </p:spTree>
    <p:extLst>
      <p:ext uri="{BB962C8B-B14F-4D97-AF65-F5344CB8AC3E}">
        <p14:creationId xmlns:p14="http://schemas.microsoft.com/office/powerpoint/2010/main" val="66003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95" y="1908341"/>
            <a:ext cx="6384774" cy="19389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3804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6" y="1291665"/>
            <a:ext cx="1015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sz="2400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총대매기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총대가 상품 </a:t>
            </a:r>
            <a:r>
              <a:rPr lang="ko-KR" altLang="en-US" sz="2400" dirty="0">
                <a:solidFill>
                  <a:srgbClr val="C5110D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수요 조사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를 위해 사용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45" y="1872734"/>
            <a:ext cx="3366980" cy="728878"/>
          </a:xfrm>
          <a:prstGeom prst="rect">
            <a:avLst/>
          </a:prstGeom>
          <a:ln>
            <a:solidFill>
              <a:srgbClr val="0062AC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09994" y="1429907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&lt;POST </a:t>
            </a:r>
            <a:r>
              <a:rPr lang="ko-KR" altLang="en-US" dirty="0"/>
              <a:t>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62960"/>
              </p:ext>
            </p:extLst>
          </p:nvPr>
        </p:nvGraphicFramePr>
        <p:xfrm>
          <a:off x="1016597" y="3674785"/>
          <a:ext cx="10123844" cy="2680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0961">
                  <a:extLst>
                    <a:ext uri="{9D8B030D-6E8A-4147-A177-3AD203B41FA5}">
                      <a16:colId xmlns:a16="http://schemas.microsoft.com/office/drawing/2014/main" val="1633233203"/>
                    </a:ext>
                  </a:extLst>
                </a:gridCol>
                <a:gridCol w="2530961">
                  <a:extLst>
                    <a:ext uri="{9D8B030D-6E8A-4147-A177-3AD203B41FA5}">
                      <a16:colId xmlns:a16="http://schemas.microsoft.com/office/drawing/2014/main" val="2006992606"/>
                    </a:ext>
                  </a:extLst>
                </a:gridCol>
                <a:gridCol w="2530961">
                  <a:extLst>
                    <a:ext uri="{9D8B030D-6E8A-4147-A177-3AD203B41FA5}">
                      <a16:colId xmlns:a16="http://schemas.microsoft.com/office/drawing/2014/main" val="2742303991"/>
                    </a:ext>
                  </a:extLst>
                </a:gridCol>
                <a:gridCol w="2530961">
                  <a:extLst>
                    <a:ext uri="{9D8B030D-6E8A-4147-A177-3AD203B41FA5}">
                      <a16:colId xmlns:a16="http://schemas.microsoft.com/office/drawing/2014/main" val="3980766702"/>
                    </a:ext>
                  </a:extLst>
                </a:gridCol>
              </a:tblGrid>
              <a:tr h="39497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로그인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 AUTO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작성</a:t>
                      </a:r>
                      <a:r>
                        <a:rPr lang="ko-KR" altLang="en-US" baseline="0" dirty="0"/>
                        <a:t> 일자 저장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 </a:t>
                      </a:r>
                      <a:r>
                        <a:rPr lang="ko-KR" altLang="en-US" dirty="0"/>
                        <a:t>글 수정</a:t>
                      </a:r>
                      <a:r>
                        <a:rPr lang="en-US" altLang="ko-KR" dirty="0"/>
                        <a:t>∙</a:t>
                      </a:r>
                      <a:r>
                        <a:rPr lang="ko-KR" altLang="en-US" dirty="0"/>
                        <a:t>삭제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75863"/>
                  </a:ext>
                </a:extLst>
              </a:tr>
              <a:tr h="217338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>
                          <a:solidFill>
                            <a:srgbClr val="C5110D"/>
                          </a:solidFill>
                        </a:rPr>
                        <a:t>If</a:t>
                      </a:r>
                      <a:r>
                        <a:rPr lang="ko-KR" altLang="en-US" sz="1600" baseline="0" dirty="0">
                          <a:solidFill>
                            <a:srgbClr val="C5110D"/>
                          </a:solidFill>
                        </a:rPr>
                        <a:t>문</a:t>
                      </a:r>
                      <a:r>
                        <a:rPr lang="ko-KR" altLang="en-US" sz="1600" baseline="0" dirty="0"/>
                        <a:t>을 사용해 로그인 정보를 확인한 뒤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글쓰기 가능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600" dirty="0"/>
                        <a:t>POST_ID</a:t>
                      </a:r>
                      <a:r>
                        <a:rPr lang="ko-KR" altLang="en-US" sz="1600" baseline="0" dirty="0"/>
                        <a:t>가 자동적으로</a:t>
                      </a:r>
                      <a:endParaRPr lang="en-US" altLang="ko-KR" sz="1600" baseline="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1</a:t>
                      </a:r>
                      <a:r>
                        <a:rPr lang="ko-KR" altLang="en-US" sz="1600" baseline="0" dirty="0"/>
                        <a:t>씩 증가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6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en-US" altLang="ko-KR" sz="1600" baseline="0" dirty="0"/>
                        <a:t>POST_DATE</a:t>
                      </a:r>
                      <a:r>
                        <a:rPr lang="ko-KR" altLang="en-US" sz="1600" baseline="0" dirty="0"/>
                        <a:t>에</a:t>
                      </a:r>
                      <a:endParaRPr lang="en-US" altLang="ko-KR" sz="1600" baseline="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baseline="0" dirty="0"/>
                        <a:t>Date Type</a:t>
                      </a:r>
                      <a:r>
                        <a:rPr lang="ko-KR" altLang="en-US" sz="1600" baseline="0" dirty="0"/>
                        <a:t>으로 </a:t>
                      </a:r>
                      <a:r>
                        <a:rPr lang="ko-KR" altLang="en-US" sz="1600" baseline="0" dirty="0">
                          <a:solidFill>
                            <a:srgbClr val="C5110D"/>
                          </a:solidFill>
                        </a:rPr>
                        <a:t>현재 시간</a:t>
                      </a:r>
                      <a:r>
                        <a:rPr lang="ko-KR" altLang="en-US" sz="1600" baseline="0" dirty="0"/>
                        <a:t> 작성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r>
                        <a:rPr lang="en-US" altLang="ko-KR" sz="1600" baseline="0" dirty="0"/>
                        <a:t> DB </a:t>
                      </a:r>
                      <a:r>
                        <a:rPr lang="en-US" altLang="ko-KR" sz="1600" baseline="0" dirty="0">
                          <a:solidFill>
                            <a:srgbClr val="C5110D"/>
                          </a:solidFill>
                        </a:rPr>
                        <a:t>UPDATE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쿼리를 통해 구현</a:t>
                      </a:r>
                      <a:r>
                        <a:rPr lang="en-US" altLang="ko-KR" sz="1600" baseline="0" dirty="0"/>
                        <a:t>(POST_ID </a:t>
                      </a:r>
                      <a:r>
                        <a:rPr lang="ko-KR" altLang="en-US" sz="1600" baseline="0" dirty="0"/>
                        <a:t>기준</a:t>
                      </a:r>
                      <a:r>
                        <a:rPr lang="en-US" altLang="ko-KR" sz="1600" baseline="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1732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598" y="4287509"/>
            <a:ext cx="1928787" cy="11163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647" y="4598644"/>
            <a:ext cx="2010098" cy="4940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347" y="4368056"/>
            <a:ext cx="2113734" cy="83978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59" y="4372250"/>
            <a:ext cx="2042138" cy="9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</TotalTime>
  <Words>1181</Words>
  <Application>Microsoft Office PowerPoint</Application>
  <PresentationFormat>와이드스크린</PresentationFormat>
  <Paragraphs>235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함초롬돋움</vt:lpstr>
      <vt:lpstr>맑은 고딕</vt:lpstr>
      <vt:lpstr>나눔스퀘어라운드 Regular</vt:lpstr>
      <vt:lpstr>-윤고딕330</vt:lpstr>
      <vt:lpstr>배달의민족 주아</vt:lpstr>
      <vt:lpstr>Wingdings</vt:lpstr>
      <vt:lpstr>Arial</vt:lpstr>
      <vt:lpstr>HY헤드라인M</vt:lpstr>
      <vt:lpstr>배달의민족 도현</vt:lpstr>
      <vt:lpstr>나눔고딕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윤주혜</cp:lastModifiedBy>
  <cp:revision>417</cp:revision>
  <dcterms:created xsi:type="dcterms:W3CDTF">2015-01-21T11:35:38Z</dcterms:created>
  <dcterms:modified xsi:type="dcterms:W3CDTF">2019-12-15T08:52:42Z</dcterms:modified>
</cp:coreProperties>
</file>